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oboto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6EBD57C-0156-4406-99C6-05A248F6A3A2}">
  <a:tblStyle styleId="{66EBD57C-0156-4406-99C6-05A248F6A3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regular.fntdata"/><Relationship Id="rId10" Type="http://schemas.openxmlformats.org/officeDocument/2006/relationships/slide" Target="slides/slide5.xml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font" Target="fonts/Roboto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228e6eed9_14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228e6eed9_1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6311f5f3ce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6311f5f3c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228e6eed9_0_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228e6e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5ae4ff810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5ae4ff8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f7b2a95d6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f7b2a95d6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emelia_icons.png" id="10" name="Google Shape;10;p2"/>
          <p:cNvPicPr preferRelativeResize="0"/>
          <p:nvPr/>
        </p:nvPicPr>
        <p:blipFill rotWithShape="1">
          <a:blip r:embed="rId2">
            <a:alphaModFix amt="40000"/>
          </a:blip>
          <a:srcRect b="30860" l="0" r="0" t="30860"/>
          <a:stretch/>
        </p:blipFill>
        <p:spPr>
          <a:xfrm>
            <a:off x="0" y="-2"/>
            <a:ext cx="9144000" cy="196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786525" y="1968875"/>
            <a:ext cx="5859600" cy="276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2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9FC5E8"/>
                </a:solidFill>
              </a:defRPr>
            </a:lvl1pPr>
            <a:lvl2pPr lvl="1" rtl="0">
              <a:buNone/>
              <a:defRPr>
                <a:solidFill>
                  <a:srgbClr val="9FC5E8"/>
                </a:solidFill>
              </a:defRPr>
            </a:lvl2pPr>
            <a:lvl3pPr lvl="2" rtl="0">
              <a:buNone/>
              <a:defRPr>
                <a:solidFill>
                  <a:srgbClr val="9FC5E8"/>
                </a:solidFill>
              </a:defRPr>
            </a:lvl3pPr>
            <a:lvl4pPr lvl="3" rtl="0">
              <a:buNone/>
              <a:defRPr>
                <a:solidFill>
                  <a:srgbClr val="9FC5E8"/>
                </a:solidFill>
              </a:defRPr>
            </a:lvl4pPr>
            <a:lvl5pPr lvl="4" rtl="0">
              <a:buNone/>
              <a:defRPr>
                <a:solidFill>
                  <a:srgbClr val="9FC5E8"/>
                </a:solidFill>
              </a:defRPr>
            </a:lvl5pPr>
            <a:lvl6pPr lvl="5" rtl="0">
              <a:buNone/>
              <a:defRPr>
                <a:solidFill>
                  <a:srgbClr val="9FC5E8"/>
                </a:solidFill>
              </a:defRPr>
            </a:lvl6pPr>
            <a:lvl7pPr lvl="6" rtl="0">
              <a:buNone/>
              <a:defRPr>
                <a:solidFill>
                  <a:srgbClr val="9FC5E8"/>
                </a:solidFill>
              </a:defRPr>
            </a:lvl7pPr>
            <a:lvl8pPr lvl="7" rtl="0">
              <a:buNone/>
              <a:defRPr>
                <a:solidFill>
                  <a:srgbClr val="9FC5E8"/>
                </a:solidFill>
              </a:defRPr>
            </a:lvl8pPr>
            <a:lvl9pPr lvl="8" rtl="0">
              <a:buNone/>
              <a:defRPr>
                <a:solidFill>
                  <a:srgbClr val="9FC5E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lor">
  <p:cSld name="BLANK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emelia_icons.png" id="13" name="Google Shape;13;p3"/>
          <p:cNvPicPr preferRelativeResize="0"/>
          <p:nvPr/>
        </p:nvPicPr>
        <p:blipFill rotWithShape="1">
          <a:blip r:embed="rId2">
            <a:alphaModFix amt="20000"/>
          </a:blip>
          <a:srcRect b="30860" l="0" r="0" t="30860"/>
          <a:stretch/>
        </p:blipFill>
        <p:spPr>
          <a:xfrm>
            <a:off x="0" y="-2"/>
            <a:ext cx="9144000" cy="196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ctrTitle"/>
          </p:nvPr>
        </p:nvSpPr>
        <p:spPr>
          <a:xfrm>
            <a:off x="2970175" y="3107350"/>
            <a:ext cx="5792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800"/>
              <a:buNone/>
              <a:defRPr sz="4800">
                <a:solidFill>
                  <a:srgbClr val="07376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800"/>
              <a:buNone/>
              <a:defRPr sz="4800">
                <a:solidFill>
                  <a:srgbClr val="07376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800"/>
              <a:buNone/>
              <a:defRPr sz="4800">
                <a:solidFill>
                  <a:srgbClr val="07376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800"/>
              <a:buNone/>
              <a:defRPr sz="4800">
                <a:solidFill>
                  <a:srgbClr val="07376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800"/>
              <a:buNone/>
              <a:defRPr sz="4800">
                <a:solidFill>
                  <a:srgbClr val="07376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800"/>
              <a:buNone/>
              <a:defRPr sz="4800">
                <a:solidFill>
                  <a:srgbClr val="07376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800"/>
              <a:buNone/>
              <a:defRPr sz="4800">
                <a:solidFill>
                  <a:srgbClr val="07376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800"/>
              <a:buNone/>
              <a:defRPr sz="4800">
                <a:solidFill>
                  <a:srgbClr val="07376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800"/>
              <a:buNone/>
              <a:defRPr sz="4800">
                <a:solidFill>
                  <a:srgbClr val="073763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2970175" y="3906852"/>
            <a:ext cx="5792700" cy="7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6FA8DC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6FA8DC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6FA8DC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6FA8DC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400"/>
              <a:buNone/>
              <a:defRPr sz="2400">
                <a:solidFill>
                  <a:srgbClr val="6FA8DC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400"/>
              <a:buNone/>
              <a:defRPr sz="2400">
                <a:solidFill>
                  <a:srgbClr val="6FA8DC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400"/>
              <a:buNone/>
              <a:defRPr sz="2400">
                <a:solidFill>
                  <a:srgbClr val="6FA8DC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400"/>
              <a:buNone/>
              <a:defRPr sz="2400">
                <a:solidFill>
                  <a:srgbClr val="6FA8DC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400"/>
              <a:buNone/>
              <a:defRPr sz="2400">
                <a:solidFill>
                  <a:srgbClr val="6FA8DC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9FC5E8"/>
                </a:solidFill>
              </a:defRPr>
            </a:lvl1pPr>
            <a:lvl2pPr lvl="1">
              <a:buNone/>
              <a:defRPr>
                <a:solidFill>
                  <a:srgbClr val="9FC5E8"/>
                </a:solidFill>
              </a:defRPr>
            </a:lvl2pPr>
            <a:lvl3pPr lvl="2">
              <a:buNone/>
              <a:defRPr>
                <a:solidFill>
                  <a:srgbClr val="9FC5E8"/>
                </a:solidFill>
              </a:defRPr>
            </a:lvl3pPr>
            <a:lvl4pPr lvl="3">
              <a:buNone/>
              <a:defRPr>
                <a:solidFill>
                  <a:srgbClr val="9FC5E8"/>
                </a:solidFill>
              </a:defRPr>
            </a:lvl4pPr>
            <a:lvl5pPr lvl="4">
              <a:buNone/>
              <a:defRPr>
                <a:solidFill>
                  <a:srgbClr val="9FC5E8"/>
                </a:solidFill>
              </a:defRPr>
            </a:lvl5pPr>
            <a:lvl6pPr lvl="5">
              <a:buNone/>
              <a:defRPr>
                <a:solidFill>
                  <a:srgbClr val="9FC5E8"/>
                </a:solidFill>
              </a:defRPr>
            </a:lvl6pPr>
            <a:lvl7pPr lvl="6">
              <a:buNone/>
              <a:defRPr>
                <a:solidFill>
                  <a:srgbClr val="9FC5E8"/>
                </a:solidFill>
              </a:defRPr>
            </a:lvl7pPr>
            <a:lvl8pPr lvl="7">
              <a:buNone/>
              <a:defRPr>
                <a:solidFill>
                  <a:srgbClr val="9FC5E8"/>
                </a:solidFill>
              </a:defRPr>
            </a:lvl8pPr>
            <a:lvl9pPr lvl="8">
              <a:buNone/>
              <a:defRPr>
                <a:solidFill>
                  <a:srgbClr val="9FC5E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emelia_icons.png" id="18" name="Google Shape;18;p4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/>
          <p:nvPr>
            <p:ph idx="1" type="body"/>
          </p:nvPr>
        </p:nvSpPr>
        <p:spPr>
          <a:xfrm>
            <a:off x="1784250" y="222075"/>
            <a:ext cx="6549300" cy="26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82600" lvl="0" marL="457200" rtl="0">
              <a:spcBef>
                <a:spcPts val="600"/>
              </a:spcBef>
              <a:spcAft>
                <a:spcPts val="0"/>
              </a:spcAft>
              <a:buSzPts val="4000"/>
              <a:buChar char="▸"/>
              <a:defRPr b="1" i="1" sz="4000"/>
            </a:lvl1pPr>
            <a:lvl2pPr indent="-482600" lvl="1" marL="914400" rtl="0">
              <a:spcBef>
                <a:spcPts val="0"/>
              </a:spcBef>
              <a:spcAft>
                <a:spcPts val="0"/>
              </a:spcAft>
              <a:buSzPts val="4000"/>
              <a:buChar char="▹"/>
              <a:defRPr b="1" i="1" sz="4000"/>
            </a:lvl2pPr>
            <a:lvl3pPr indent="-482600" lvl="2" marL="1371600" rtl="0">
              <a:spcBef>
                <a:spcPts val="0"/>
              </a:spcBef>
              <a:spcAft>
                <a:spcPts val="0"/>
              </a:spcAft>
              <a:buSzPts val="4000"/>
              <a:buChar char="■"/>
              <a:defRPr b="1" i="1" sz="4000"/>
            </a:lvl3pPr>
            <a:lvl4pPr indent="-482600" lvl="3" marL="1828800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 b="1" i="1" sz="4000"/>
            </a:lvl4pPr>
            <a:lvl5pPr indent="-482600" lvl="4" marL="2286000" rtl="0">
              <a:spcBef>
                <a:spcPts val="0"/>
              </a:spcBef>
              <a:spcAft>
                <a:spcPts val="0"/>
              </a:spcAft>
              <a:buSzPts val="4000"/>
              <a:buChar char="○"/>
              <a:defRPr b="1" i="1" sz="4000"/>
            </a:lvl5pPr>
            <a:lvl6pPr indent="-482600" lvl="5" marL="2743200" rtl="0">
              <a:spcBef>
                <a:spcPts val="0"/>
              </a:spcBef>
              <a:spcAft>
                <a:spcPts val="0"/>
              </a:spcAft>
              <a:buSzPts val="4000"/>
              <a:buChar char="■"/>
              <a:defRPr b="1" i="1" sz="4000"/>
            </a:lvl6pPr>
            <a:lvl7pPr indent="-482600" lvl="6" marL="3200400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 b="1" i="1" sz="4000"/>
            </a:lvl7pPr>
            <a:lvl8pPr indent="-482600" lvl="7" marL="3657600" rtl="0">
              <a:spcBef>
                <a:spcPts val="0"/>
              </a:spcBef>
              <a:spcAft>
                <a:spcPts val="0"/>
              </a:spcAft>
              <a:buSzPts val="4000"/>
              <a:buChar char="○"/>
              <a:defRPr b="1" i="1" sz="4000"/>
            </a:lvl8pPr>
            <a:lvl9pPr indent="-482600" lvl="8" marL="4114800">
              <a:spcBef>
                <a:spcPts val="0"/>
              </a:spcBef>
              <a:spcAft>
                <a:spcPts val="0"/>
              </a:spcAft>
              <a:buSzPts val="4000"/>
              <a:buChar char="■"/>
              <a:defRPr b="1" i="1" sz="4000"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emelia_icons.png" id="22" name="Google Shape;22;p5"/>
          <p:cNvPicPr preferRelativeResize="0"/>
          <p:nvPr/>
        </p:nvPicPr>
        <p:blipFill rotWithShape="1">
          <a:blip r:embed="rId2">
            <a:alphaModFix amt="20000"/>
          </a:blip>
          <a:srcRect b="0" l="38542" r="38544" t="0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/>
          <p:nvPr/>
        </p:nvSpPr>
        <p:spPr>
          <a:xfrm flipH="1">
            <a:off x="2095200" y="0"/>
            <a:ext cx="7048800" cy="5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" name="Google Shape;24;p5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2874625" y="275339"/>
            <a:ext cx="5562000" cy="44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ts val="3000"/>
              <a:buChar char="▸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400"/>
              <a:buChar char="▹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emelia_icons.png" id="28" name="Google Shape;28;p6"/>
          <p:cNvPicPr preferRelativeResize="0"/>
          <p:nvPr/>
        </p:nvPicPr>
        <p:blipFill rotWithShape="1">
          <a:blip r:embed="rId2">
            <a:alphaModFix amt="20000"/>
          </a:blip>
          <a:srcRect b="0" l="38542" r="38544" t="0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/>
          <p:nvPr/>
        </p:nvSpPr>
        <p:spPr>
          <a:xfrm flipH="1">
            <a:off x="2095200" y="0"/>
            <a:ext cx="7048800" cy="5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0" name="Google Shape;30;p6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2544225" y="297367"/>
            <a:ext cx="2981400" cy="46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5705276" y="297367"/>
            <a:ext cx="2981400" cy="46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emelia_icons.png" id="35" name="Google Shape;35;p7"/>
          <p:cNvPicPr preferRelativeResize="0"/>
          <p:nvPr/>
        </p:nvPicPr>
        <p:blipFill rotWithShape="1">
          <a:blip r:embed="rId2">
            <a:alphaModFix amt="20000"/>
          </a:blip>
          <a:srcRect b="0" l="38542" r="38544" t="0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7"/>
          <p:cNvSpPr/>
          <p:nvPr/>
        </p:nvSpPr>
        <p:spPr>
          <a:xfrm flipH="1">
            <a:off x="2095200" y="0"/>
            <a:ext cx="7048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7" name="Google Shape;37;p7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2445100" y="275350"/>
            <a:ext cx="2066100" cy="46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4617100" y="275350"/>
            <a:ext cx="2066100" cy="46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6789100" y="275350"/>
            <a:ext cx="2066100" cy="46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emelia_icons.png" id="43" name="Google Shape;43;p8"/>
          <p:cNvPicPr preferRelativeResize="0"/>
          <p:nvPr/>
        </p:nvPicPr>
        <p:blipFill rotWithShape="1">
          <a:blip r:embed="rId2">
            <a:alphaModFix amt="20000"/>
          </a:blip>
          <a:srcRect b="0" l="38542" r="38544" t="0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" name="Google Shape;46;p8"/>
          <p:cNvSpPr/>
          <p:nvPr/>
        </p:nvSpPr>
        <p:spPr>
          <a:xfrm flipH="1">
            <a:off x="2095200" y="0"/>
            <a:ext cx="7048800" cy="5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idx="1" type="body"/>
          </p:nvPr>
        </p:nvSpPr>
        <p:spPr>
          <a:xfrm>
            <a:off x="164145" y="4406300"/>
            <a:ext cx="23469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9FC5E8"/>
                </a:solidFill>
              </a:defRPr>
            </a:lvl1pPr>
            <a:lvl2pPr lvl="1">
              <a:buNone/>
              <a:defRPr>
                <a:solidFill>
                  <a:srgbClr val="9FC5E8"/>
                </a:solidFill>
              </a:defRPr>
            </a:lvl2pPr>
            <a:lvl3pPr lvl="2">
              <a:buNone/>
              <a:defRPr>
                <a:solidFill>
                  <a:srgbClr val="9FC5E8"/>
                </a:solidFill>
              </a:defRPr>
            </a:lvl3pPr>
            <a:lvl4pPr lvl="3">
              <a:buNone/>
              <a:defRPr>
                <a:solidFill>
                  <a:srgbClr val="9FC5E8"/>
                </a:solidFill>
              </a:defRPr>
            </a:lvl4pPr>
            <a:lvl5pPr lvl="4">
              <a:buNone/>
              <a:defRPr>
                <a:solidFill>
                  <a:srgbClr val="9FC5E8"/>
                </a:solidFill>
              </a:defRPr>
            </a:lvl5pPr>
            <a:lvl6pPr lvl="5">
              <a:buNone/>
              <a:defRPr>
                <a:solidFill>
                  <a:srgbClr val="9FC5E8"/>
                </a:solidFill>
              </a:defRPr>
            </a:lvl6pPr>
            <a:lvl7pPr lvl="6">
              <a:buNone/>
              <a:defRPr>
                <a:solidFill>
                  <a:srgbClr val="9FC5E8"/>
                </a:solidFill>
              </a:defRPr>
            </a:lvl7pPr>
            <a:lvl8pPr lvl="7">
              <a:buNone/>
              <a:defRPr>
                <a:solidFill>
                  <a:srgbClr val="9FC5E8"/>
                </a:solidFill>
              </a:defRPr>
            </a:lvl8pPr>
            <a:lvl9pPr lvl="8">
              <a:buNone/>
              <a:defRPr>
                <a:solidFill>
                  <a:srgbClr val="9FC5E8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mage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0"/>
            <a:ext cx="2095200" cy="5143200"/>
          </a:xfrm>
          <a:prstGeom prst="rect">
            <a:avLst/>
          </a:prstGeom>
          <a:solidFill>
            <a:srgbClr val="073763">
              <a:alpha val="19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2" name="Google Shape;52;p10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9FC5E8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2874625" y="484600"/>
            <a:ext cx="5562000" cy="42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ts val="3000"/>
              <a:buFont typeface="Roboto"/>
              <a:buChar char="▸"/>
              <a:defRPr sz="30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400"/>
              <a:buFont typeface="Roboto"/>
              <a:buChar char="▹"/>
              <a:defRPr sz="24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400"/>
              <a:buFont typeface="Roboto"/>
              <a:buChar char="■"/>
              <a:defRPr sz="24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800"/>
              <a:buFont typeface="Roboto"/>
              <a:buChar char="●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Roboto"/>
              <a:buChar char="○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Roboto"/>
              <a:buChar char="■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Roboto"/>
              <a:buChar char="●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Roboto"/>
              <a:buChar char="○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Roboto"/>
              <a:buChar char="■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b="1" sz="96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 b="1" sz="96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 b="1" sz="96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 b="1" sz="96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 b="1" sz="96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 b="1" sz="96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 b="1" sz="96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 b="1" sz="96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 b="1" sz="96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b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b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b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b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b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b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b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b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b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/>
          <p:nvPr/>
        </p:nvSpPr>
        <p:spPr>
          <a:xfrm>
            <a:off x="3200400" y="2082800"/>
            <a:ext cx="6286500" cy="61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 txBox="1"/>
          <p:nvPr>
            <p:ph idx="4294967295" type="body"/>
          </p:nvPr>
        </p:nvSpPr>
        <p:spPr>
          <a:xfrm>
            <a:off x="3390900" y="1954550"/>
            <a:ext cx="5255700" cy="8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      I METALLI</a:t>
            </a:r>
            <a:endParaRPr sz="3600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B5394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B5394"/>
              </a:solidFill>
            </a:endParaRPr>
          </a:p>
        </p:txBody>
      </p:sp>
      <p:sp>
        <p:nvSpPr>
          <p:cNvPr id="63" name="Google Shape;63;p13"/>
          <p:cNvSpPr txBox="1"/>
          <p:nvPr>
            <p:ph idx="4294967295" type="ctrTitle"/>
          </p:nvPr>
        </p:nvSpPr>
        <p:spPr>
          <a:xfrm>
            <a:off x="1931350" y="2775950"/>
            <a:ext cx="6943800" cy="195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SCHEMI</a:t>
            </a:r>
            <a:r>
              <a:rPr lang="en" sz="4800"/>
              <a:t> DA COMPLETARE</a:t>
            </a:r>
            <a:endParaRPr sz="4800"/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Prof.ssa Martina Baldini</a:t>
            </a:r>
            <a:endParaRPr sz="1600"/>
          </a:p>
        </p:txBody>
      </p:sp>
      <p:sp>
        <p:nvSpPr>
          <p:cNvPr id="64" name="Google Shape;64;p13"/>
          <p:cNvSpPr txBox="1"/>
          <p:nvPr>
            <p:ph idx="4294967295" type="ctrTitle"/>
          </p:nvPr>
        </p:nvSpPr>
        <p:spPr>
          <a:xfrm>
            <a:off x="90700" y="4656925"/>
            <a:ext cx="2176500" cy="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tecnologiaduepuntozero</a:t>
            </a:r>
            <a:endParaRPr sz="1400"/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200" y="2986275"/>
            <a:ext cx="3757200" cy="187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idx="4294967295" type="ctrTitle"/>
          </p:nvPr>
        </p:nvSpPr>
        <p:spPr>
          <a:xfrm>
            <a:off x="115325" y="2013150"/>
            <a:ext cx="2170800" cy="70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6FA8DC"/>
                </a:solidFill>
              </a:rPr>
              <a:t>I METALLI</a:t>
            </a:r>
            <a:endParaRPr sz="3000">
              <a:solidFill>
                <a:srgbClr val="6FA8DC"/>
              </a:solidFill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2797650" y="161750"/>
            <a:ext cx="1827600" cy="453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SI RICAVANO DAI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5351325" y="161750"/>
            <a:ext cx="2329500" cy="4539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    </a:t>
            </a:r>
            <a:endParaRPr b="1"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2797650" y="2144625"/>
            <a:ext cx="1685400" cy="4539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PROPRIETA’</a:t>
            </a:r>
            <a:endParaRPr b="1"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4" name="Google Shape;74;p14"/>
          <p:cNvCxnSpPr>
            <a:stCxn id="70" idx="3"/>
            <a:endCxn id="71" idx="1"/>
          </p:cNvCxnSpPr>
          <p:nvPr/>
        </p:nvCxnSpPr>
        <p:spPr>
          <a:xfrm flipH="1" rot="10800000">
            <a:off x="2286125" y="388800"/>
            <a:ext cx="511500" cy="1976100"/>
          </a:xfrm>
          <a:prstGeom prst="straightConnector1">
            <a:avLst/>
          </a:prstGeom>
          <a:noFill/>
          <a:ln cap="flat" cmpd="sng" w="3810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" name="Google Shape;75;p14"/>
          <p:cNvCxnSpPr>
            <a:stCxn id="72" idx="1"/>
            <a:endCxn id="71" idx="3"/>
          </p:cNvCxnSpPr>
          <p:nvPr/>
        </p:nvCxnSpPr>
        <p:spPr>
          <a:xfrm rot="10800000">
            <a:off x="4625325" y="388700"/>
            <a:ext cx="726000" cy="0"/>
          </a:xfrm>
          <a:prstGeom prst="straightConnector1">
            <a:avLst/>
          </a:prstGeom>
          <a:noFill/>
          <a:ln cap="flat" cmpd="sng" w="3810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" name="Google Shape;76;p14"/>
          <p:cNvCxnSpPr>
            <a:stCxn id="70" idx="3"/>
            <a:endCxn id="73" idx="1"/>
          </p:cNvCxnSpPr>
          <p:nvPr/>
        </p:nvCxnSpPr>
        <p:spPr>
          <a:xfrm>
            <a:off x="2286125" y="2364900"/>
            <a:ext cx="511500" cy="6600"/>
          </a:xfrm>
          <a:prstGeom prst="straightConnector1">
            <a:avLst/>
          </a:prstGeom>
          <a:noFill/>
          <a:ln cap="flat" cmpd="sng" w="3810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4"/>
          <p:cNvSpPr/>
          <p:nvPr/>
        </p:nvSpPr>
        <p:spPr>
          <a:xfrm>
            <a:off x="5300525" y="1170100"/>
            <a:ext cx="2678400" cy="4539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    </a:t>
            </a:r>
            <a:endParaRPr b="1"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8" name="Google Shape;78;p14"/>
          <p:cNvCxnSpPr>
            <a:stCxn id="77" idx="1"/>
            <a:endCxn id="73" idx="3"/>
          </p:cNvCxnSpPr>
          <p:nvPr/>
        </p:nvCxnSpPr>
        <p:spPr>
          <a:xfrm flipH="1">
            <a:off x="4483025" y="1397050"/>
            <a:ext cx="817500" cy="974400"/>
          </a:xfrm>
          <a:prstGeom prst="straightConnector1">
            <a:avLst/>
          </a:prstGeom>
          <a:noFill/>
          <a:ln cap="flat" cmpd="sng" w="3810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9" name="Google Shape;79;p14"/>
          <p:cNvSpPr/>
          <p:nvPr/>
        </p:nvSpPr>
        <p:spPr>
          <a:xfrm>
            <a:off x="5297175" y="1957500"/>
            <a:ext cx="2678400" cy="4539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    </a:t>
            </a:r>
            <a:endParaRPr b="1"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0" name="Google Shape;80;p14"/>
          <p:cNvCxnSpPr>
            <a:stCxn id="79" idx="1"/>
            <a:endCxn id="73" idx="3"/>
          </p:cNvCxnSpPr>
          <p:nvPr/>
        </p:nvCxnSpPr>
        <p:spPr>
          <a:xfrm flipH="1">
            <a:off x="4482975" y="2184450"/>
            <a:ext cx="814200" cy="187200"/>
          </a:xfrm>
          <a:prstGeom prst="straightConnector1">
            <a:avLst/>
          </a:prstGeom>
          <a:noFill/>
          <a:ln cap="flat" cmpd="sng" w="3810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1" name="Google Shape;8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6900" y="1893558"/>
            <a:ext cx="814200" cy="566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8250" y="1170100"/>
            <a:ext cx="511500" cy="51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25250" y="2600050"/>
            <a:ext cx="817500" cy="8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4"/>
          <p:cNvSpPr/>
          <p:nvPr/>
        </p:nvSpPr>
        <p:spPr>
          <a:xfrm>
            <a:off x="5294450" y="2744900"/>
            <a:ext cx="2678400" cy="4539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    </a:t>
            </a:r>
            <a:endParaRPr b="1"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5" name="Google Shape;85;p14"/>
          <p:cNvCxnSpPr>
            <a:stCxn id="84" idx="1"/>
            <a:endCxn id="73" idx="3"/>
          </p:cNvCxnSpPr>
          <p:nvPr/>
        </p:nvCxnSpPr>
        <p:spPr>
          <a:xfrm rot="10800000">
            <a:off x="4482950" y="2371550"/>
            <a:ext cx="811500" cy="600300"/>
          </a:xfrm>
          <a:prstGeom prst="straightConnector1">
            <a:avLst/>
          </a:prstGeom>
          <a:noFill/>
          <a:ln cap="flat" cmpd="sng" w="3810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6" name="Google Shape;86;p14"/>
          <p:cNvSpPr/>
          <p:nvPr/>
        </p:nvSpPr>
        <p:spPr>
          <a:xfrm>
            <a:off x="5279975" y="3564400"/>
            <a:ext cx="2678400" cy="4539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    </a:t>
            </a:r>
            <a:endParaRPr b="1"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7" name="Google Shape;87;p14"/>
          <p:cNvCxnSpPr>
            <a:stCxn id="86" idx="1"/>
            <a:endCxn id="73" idx="3"/>
          </p:cNvCxnSpPr>
          <p:nvPr/>
        </p:nvCxnSpPr>
        <p:spPr>
          <a:xfrm rot="10800000">
            <a:off x="4483175" y="2371450"/>
            <a:ext cx="796800" cy="1419900"/>
          </a:xfrm>
          <a:prstGeom prst="straightConnector1">
            <a:avLst/>
          </a:prstGeom>
          <a:noFill/>
          <a:ln cap="flat" cmpd="sng" w="3810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8" name="Google Shape;8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80475" y="3462550"/>
            <a:ext cx="907047" cy="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4"/>
          <p:cNvSpPr/>
          <p:nvPr/>
        </p:nvSpPr>
        <p:spPr>
          <a:xfrm>
            <a:off x="2873850" y="4581350"/>
            <a:ext cx="2293200" cy="453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LEGANDOSI CON ALTRI ELEMENTI FORMANO LE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6341925" y="4581350"/>
            <a:ext cx="2329500" cy="4539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    </a:t>
            </a:r>
            <a:endParaRPr b="1"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1" name="Google Shape;91;p14"/>
          <p:cNvCxnSpPr>
            <a:stCxn id="90" idx="1"/>
            <a:endCxn id="89" idx="3"/>
          </p:cNvCxnSpPr>
          <p:nvPr/>
        </p:nvCxnSpPr>
        <p:spPr>
          <a:xfrm rot="10800000">
            <a:off x="5167125" y="4808300"/>
            <a:ext cx="1174800" cy="0"/>
          </a:xfrm>
          <a:prstGeom prst="straightConnector1">
            <a:avLst/>
          </a:prstGeom>
          <a:noFill/>
          <a:ln cap="flat" cmpd="sng" w="3810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" name="Google Shape;92;p14"/>
          <p:cNvCxnSpPr>
            <a:stCxn id="70" idx="3"/>
            <a:endCxn id="89" idx="1"/>
          </p:cNvCxnSpPr>
          <p:nvPr/>
        </p:nvCxnSpPr>
        <p:spPr>
          <a:xfrm>
            <a:off x="2286125" y="2364900"/>
            <a:ext cx="587700" cy="2443500"/>
          </a:xfrm>
          <a:prstGeom prst="straightConnector1">
            <a:avLst/>
          </a:prstGeom>
          <a:noFill/>
          <a:ln cap="flat" cmpd="sng" w="3810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3" name="Google Shape;93;p14"/>
          <p:cNvSpPr txBox="1"/>
          <p:nvPr>
            <p:ph idx="4294967295" type="ctrTitle"/>
          </p:nvPr>
        </p:nvSpPr>
        <p:spPr>
          <a:xfrm>
            <a:off x="90700" y="4656925"/>
            <a:ext cx="2176500" cy="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3D85C6"/>
                </a:solidFill>
                <a:latin typeface="Roboto"/>
                <a:ea typeface="Roboto"/>
                <a:cs typeface="Roboto"/>
                <a:sym typeface="Roboto"/>
              </a:rPr>
              <a:t>tecnologiaduepuntozero</a:t>
            </a:r>
            <a:endParaRPr sz="1400">
              <a:solidFill>
                <a:srgbClr val="3D85C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idx="4294967295" type="ctrTitle"/>
          </p:nvPr>
        </p:nvSpPr>
        <p:spPr>
          <a:xfrm>
            <a:off x="115325" y="2128650"/>
            <a:ext cx="2170800" cy="15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FA8DC"/>
                </a:solidFill>
              </a:rPr>
              <a:t>LEGHE </a:t>
            </a:r>
            <a:r>
              <a:rPr lang="en" sz="4000">
                <a:solidFill>
                  <a:srgbClr val="3D85C6"/>
                </a:solidFill>
              </a:rPr>
              <a:t>FERRO</a:t>
            </a:r>
            <a:endParaRPr sz="4000">
              <a:solidFill>
                <a:srgbClr val="3D85C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D85C6"/>
                </a:solidFill>
              </a:rPr>
              <a:t>CARBONIO</a:t>
            </a:r>
            <a:endParaRPr sz="2400">
              <a:solidFill>
                <a:srgbClr val="3D85C6"/>
              </a:solidFill>
            </a:endParaRPr>
          </a:p>
        </p:txBody>
      </p:sp>
      <p:sp>
        <p:nvSpPr>
          <p:cNvPr id="99" name="Google Shape;99;p15"/>
          <p:cNvSpPr/>
          <p:nvPr/>
        </p:nvSpPr>
        <p:spPr>
          <a:xfrm>
            <a:off x="3060525" y="639575"/>
            <a:ext cx="845700" cy="453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SONO</a:t>
            </a: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5046525" y="314150"/>
            <a:ext cx="2329500" cy="4539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    </a:t>
            </a:r>
            <a:endParaRPr b="1"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1" name="Google Shape;101;p15"/>
          <p:cNvCxnSpPr>
            <a:stCxn id="98" idx="3"/>
            <a:endCxn id="99" idx="1"/>
          </p:cNvCxnSpPr>
          <p:nvPr/>
        </p:nvCxnSpPr>
        <p:spPr>
          <a:xfrm flipH="1" rot="10800000">
            <a:off x="2286125" y="866550"/>
            <a:ext cx="774300" cy="2053500"/>
          </a:xfrm>
          <a:prstGeom prst="straightConnector1">
            <a:avLst/>
          </a:prstGeom>
          <a:noFill/>
          <a:ln cap="flat" cmpd="sng" w="3810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15"/>
          <p:cNvCxnSpPr>
            <a:stCxn id="100" idx="1"/>
            <a:endCxn id="99" idx="3"/>
          </p:cNvCxnSpPr>
          <p:nvPr/>
        </p:nvCxnSpPr>
        <p:spPr>
          <a:xfrm flipH="1">
            <a:off x="3906225" y="541100"/>
            <a:ext cx="1140300" cy="325500"/>
          </a:xfrm>
          <a:prstGeom prst="straightConnector1">
            <a:avLst/>
          </a:prstGeom>
          <a:noFill/>
          <a:ln cap="flat" cmpd="sng" w="3810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15"/>
          <p:cNvCxnSpPr>
            <a:stCxn id="104" idx="2"/>
            <a:endCxn id="105" idx="0"/>
          </p:cNvCxnSpPr>
          <p:nvPr/>
        </p:nvCxnSpPr>
        <p:spPr>
          <a:xfrm>
            <a:off x="6211275" y="1437100"/>
            <a:ext cx="0" cy="378000"/>
          </a:xfrm>
          <a:prstGeom prst="straightConnector1">
            <a:avLst/>
          </a:prstGeom>
          <a:noFill/>
          <a:ln cap="flat" cmpd="sng" w="3810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6" name="Google Shape;106;p15"/>
          <p:cNvSpPr/>
          <p:nvPr/>
        </p:nvSpPr>
        <p:spPr>
          <a:xfrm>
            <a:off x="2873850" y="4352750"/>
            <a:ext cx="2031000" cy="453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LA METALLURGIA DEL FERRO E’ DETTA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6113325" y="4352750"/>
            <a:ext cx="2329500" cy="4539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    </a:t>
            </a:r>
            <a:endParaRPr b="1"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8" name="Google Shape;108;p15"/>
          <p:cNvCxnSpPr>
            <a:stCxn id="107" idx="1"/>
            <a:endCxn id="106" idx="3"/>
          </p:cNvCxnSpPr>
          <p:nvPr/>
        </p:nvCxnSpPr>
        <p:spPr>
          <a:xfrm rot="10800000">
            <a:off x="4904925" y="4579700"/>
            <a:ext cx="1208400" cy="0"/>
          </a:xfrm>
          <a:prstGeom prst="straightConnector1">
            <a:avLst/>
          </a:prstGeom>
          <a:noFill/>
          <a:ln cap="flat" cmpd="sng" w="3810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" name="Google Shape;109;p15"/>
          <p:cNvCxnSpPr>
            <a:stCxn id="98" idx="3"/>
            <a:endCxn id="106" idx="1"/>
          </p:cNvCxnSpPr>
          <p:nvPr/>
        </p:nvCxnSpPr>
        <p:spPr>
          <a:xfrm>
            <a:off x="2286125" y="2920050"/>
            <a:ext cx="587700" cy="1659600"/>
          </a:xfrm>
          <a:prstGeom prst="straightConnector1">
            <a:avLst/>
          </a:prstGeom>
          <a:noFill/>
          <a:ln cap="flat" cmpd="sng" w="3810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15"/>
          <p:cNvSpPr/>
          <p:nvPr/>
        </p:nvSpPr>
        <p:spPr>
          <a:xfrm>
            <a:off x="5046525" y="983200"/>
            <a:ext cx="2329500" cy="4539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    </a:t>
            </a:r>
            <a:endParaRPr b="1"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0" name="Google Shape;110;p15"/>
          <p:cNvCxnSpPr>
            <a:stCxn id="104" idx="1"/>
            <a:endCxn id="99" idx="3"/>
          </p:cNvCxnSpPr>
          <p:nvPr/>
        </p:nvCxnSpPr>
        <p:spPr>
          <a:xfrm rot="10800000">
            <a:off x="3906225" y="866650"/>
            <a:ext cx="1140300" cy="343500"/>
          </a:xfrm>
          <a:prstGeom prst="straightConnector1">
            <a:avLst/>
          </a:prstGeom>
          <a:noFill/>
          <a:ln cap="flat" cmpd="sng" w="3810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5" name="Google Shape;105;p15"/>
          <p:cNvSpPr/>
          <p:nvPr/>
        </p:nvSpPr>
        <p:spPr>
          <a:xfrm>
            <a:off x="5337225" y="1815100"/>
            <a:ext cx="1748100" cy="325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SI OTTIENE DA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3872300" y="2781450"/>
            <a:ext cx="1838700" cy="4539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    </a:t>
            </a:r>
            <a:endParaRPr b="1"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15"/>
          <p:cNvSpPr/>
          <p:nvPr/>
        </p:nvSpPr>
        <p:spPr>
          <a:xfrm>
            <a:off x="6709500" y="2800975"/>
            <a:ext cx="1838700" cy="4539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    </a:t>
            </a:r>
            <a:endParaRPr b="1"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15"/>
          <p:cNvSpPr/>
          <p:nvPr/>
        </p:nvSpPr>
        <p:spPr>
          <a:xfrm>
            <a:off x="3743850" y="3340150"/>
            <a:ext cx="2031000" cy="453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NEGLI STABILIMENTI 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B5394"/>
                </a:solidFill>
                <a:highlight>
                  <a:srgbClr val="FFF2CC"/>
                </a:highlight>
                <a:latin typeface="Roboto"/>
                <a:ea typeface="Roboto"/>
                <a:cs typeface="Roboto"/>
                <a:sym typeface="Roboto"/>
              </a:rPr>
              <a:t>A CICLO INTEGRALE</a:t>
            </a:r>
            <a:endParaRPr b="1">
              <a:solidFill>
                <a:srgbClr val="0B5394"/>
              </a:solidFill>
              <a:highlight>
                <a:srgbClr val="FFF2CC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4" name="Google Shape;114;p15"/>
          <p:cNvCxnSpPr>
            <a:stCxn id="111" idx="0"/>
            <a:endCxn id="105" idx="2"/>
          </p:cNvCxnSpPr>
          <p:nvPr/>
        </p:nvCxnSpPr>
        <p:spPr>
          <a:xfrm flipH="1" rot="10800000">
            <a:off x="4791650" y="2140650"/>
            <a:ext cx="1419600" cy="640800"/>
          </a:xfrm>
          <a:prstGeom prst="straightConnector1">
            <a:avLst/>
          </a:prstGeom>
          <a:noFill/>
          <a:ln cap="flat" cmpd="sng" w="3810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5" name="Google Shape;115;p15"/>
          <p:cNvSpPr/>
          <p:nvPr/>
        </p:nvSpPr>
        <p:spPr>
          <a:xfrm>
            <a:off x="6789150" y="3340150"/>
            <a:ext cx="1679400" cy="453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NELLE </a:t>
            </a:r>
            <a:r>
              <a:rPr b="1" lang="en">
                <a:solidFill>
                  <a:srgbClr val="0B5394"/>
                </a:solidFill>
                <a:highlight>
                  <a:srgbClr val="FFF2CC"/>
                </a:highlight>
                <a:latin typeface="Roboto"/>
                <a:ea typeface="Roboto"/>
                <a:cs typeface="Roboto"/>
                <a:sym typeface="Roboto"/>
              </a:rPr>
              <a:t>PICCOLE ACCIAIERIE</a:t>
            </a:r>
            <a:endParaRPr b="1">
              <a:solidFill>
                <a:srgbClr val="0B5394"/>
              </a:solidFill>
              <a:highlight>
                <a:srgbClr val="FFF2CC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6" name="Google Shape;116;p15"/>
          <p:cNvCxnSpPr>
            <a:stCxn id="112" idx="0"/>
            <a:endCxn id="105" idx="2"/>
          </p:cNvCxnSpPr>
          <p:nvPr/>
        </p:nvCxnSpPr>
        <p:spPr>
          <a:xfrm rot="10800000">
            <a:off x="6211350" y="2140675"/>
            <a:ext cx="1417500" cy="660300"/>
          </a:xfrm>
          <a:prstGeom prst="straightConnector1">
            <a:avLst/>
          </a:prstGeom>
          <a:noFill/>
          <a:ln cap="flat" cmpd="sng" w="3810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7" name="Google Shape;117;p15"/>
          <p:cNvSpPr/>
          <p:nvPr/>
        </p:nvSpPr>
        <p:spPr>
          <a:xfrm>
            <a:off x="7640025" y="314150"/>
            <a:ext cx="1429200" cy="453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2%</a:t>
            </a: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&lt; </a:t>
            </a: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 &lt; 4%</a:t>
            </a:r>
            <a:endParaRPr sz="1800">
              <a:solidFill>
                <a:srgbClr val="0B5394"/>
              </a:solidFill>
              <a:highlight>
                <a:srgbClr val="FFF2CC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8" name="Google Shape;118;p15"/>
          <p:cNvCxnSpPr>
            <a:endCxn id="117" idx="1"/>
          </p:cNvCxnSpPr>
          <p:nvPr/>
        </p:nvCxnSpPr>
        <p:spPr>
          <a:xfrm>
            <a:off x="7376025" y="541100"/>
            <a:ext cx="264000" cy="0"/>
          </a:xfrm>
          <a:prstGeom prst="straightConnector1">
            <a:avLst/>
          </a:prstGeom>
          <a:noFill/>
          <a:ln cap="flat" cmpd="sng" w="3810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9" name="Google Shape;119;p15"/>
          <p:cNvSpPr/>
          <p:nvPr/>
        </p:nvSpPr>
        <p:spPr>
          <a:xfrm>
            <a:off x="7640025" y="983200"/>
            <a:ext cx="1429200" cy="453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0% </a:t>
            </a: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&lt; C &lt; 2%</a:t>
            </a:r>
            <a:endParaRPr sz="1800">
              <a:solidFill>
                <a:srgbClr val="0B5394"/>
              </a:solidFill>
              <a:highlight>
                <a:srgbClr val="FFF2CC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0" name="Google Shape;120;p15"/>
          <p:cNvCxnSpPr>
            <a:endCxn id="119" idx="1"/>
          </p:cNvCxnSpPr>
          <p:nvPr/>
        </p:nvCxnSpPr>
        <p:spPr>
          <a:xfrm>
            <a:off x="7376025" y="1210150"/>
            <a:ext cx="264000" cy="0"/>
          </a:xfrm>
          <a:prstGeom prst="straightConnector1">
            <a:avLst/>
          </a:prstGeom>
          <a:noFill/>
          <a:ln cap="flat" cmpd="sng" w="3810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1" name="Google Shape;121;p15"/>
          <p:cNvSpPr txBox="1"/>
          <p:nvPr>
            <p:ph idx="4294967295" type="ctrTitle"/>
          </p:nvPr>
        </p:nvSpPr>
        <p:spPr>
          <a:xfrm>
            <a:off x="90700" y="4656925"/>
            <a:ext cx="2176500" cy="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3D85C6"/>
                </a:solidFill>
                <a:latin typeface="Roboto"/>
                <a:ea typeface="Roboto"/>
                <a:cs typeface="Roboto"/>
                <a:sym typeface="Roboto"/>
              </a:rPr>
              <a:t>tecnologiaduepuntozero</a:t>
            </a:r>
            <a:endParaRPr sz="1400">
              <a:solidFill>
                <a:srgbClr val="3D85C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/>
          <p:nvPr/>
        </p:nvSpPr>
        <p:spPr>
          <a:xfrm>
            <a:off x="1943175" y="877725"/>
            <a:ext cx="1253400" cy="741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Vengono inserite nell’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3418274" y="1019000"/>
            <a:ext cx="2176500" cy="4539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   </a:t>
            </a:r>
            <a:endParaRPr b="1"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8" name="Google Shape;128;p16"/>
          <p:cNvCxnSpPr>
            <a:stCxn id="126" idx="3"/>
            <a:endCxn id="127" idx="1"/>
          </p:cNvCxnSpPr>
          <p:nvPr/>
        </p:nvCxnSpPr>
        <p:spPr>
          <a:xfrm flipH="1" rot="10800000">
            <a:off x="3196575" y="1245825"/>
            <a:ext cx="221700" cy="2400"/>
          </a:xfrm>
          <a:prstGeom prst="straightConnector1">
            <a:avLst/>
          </a:prstGeom>
          <a:noFill/>
          <a:ln cap="flat" cmpd="sng" w="3810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9" name="Google Shape;129;p16"/>
          <p:cNvCxnSpPr>
            <a:stCxn id="126" idx="1"/>
            <a:endCxn id="130" idx="3"/>
          </p:cNvCxnSpPr>
          <p:nvPr/>
        </p:nvCxnSpPr>
        <p:spPr>
          <a:xfrm rot="10800000">
            <a:off x="1739175" y="1248225"/>
            <a:ext cx="204000" cy="0"/>
          </a:xfrm>
          <a:prstGeom prst="straightConnector1">
            <a:avLst/>
          </a:prstGeom>
          <a:noFill/>
          <a:ln cap="flat" cmpd="sng" w="3810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1" name="Google Shape;131;p16"/>
          <p:cNvSpPr/>
          <p:nvPr/>
        </p:nvSpPr>
        <p:spPr>
          <a:xfrm>
            <a:off x="3585650" y="1809750"/>
            <a:ext cx="1838700" cy="336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DA CUI ESCONO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p16"/>
          <p:cNvSpPr/>
          <p:nvPr/>
        </p:nvSpPr>
        <p:spPr>
          <a:xfrm>
            <a:off x="2389850" y="2593000"/>
            <a:ext cx="1723200" cy="4539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    </a:t>
            </a:r>
            <a:endParaRPr b="1"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3" name="Google Shape;133;p16"/>
          <p:cNvCxnSpPr>
            <a:stCxn id="132" idx="0"/>
            <a:endCxn id="131" idx="2"/>
          </p:cNvCxnSpPr>
          <p:nvPr/>
        </p:nvCxnSpPr>
        <p:spPr>
          <a:xfrm flipH="1" rot="10800000">
            <a:off x="3251450" y="2146600"/>
            <a:ext cx="1253700" cy="446400"/>
          </a:xfrm>
          <a:prstGeom prst="straightConnector1">
            <a:avLst/>
          </a:prstGeom>
          <a:noFill/>
          <a:ln cap="flat" cmpd="sng" w="3810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4" name="Google Shape;134;p16"/>
          <p:cNvSpPr/>
          <p:nvPr/>
        </p:nvSpPr>
        <p:spPr>
          <a:xfrm>
            <a:off x="594750" y="1809750"/>
            <a:ext cx="909900" cy="453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SONO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312075" y="2540975"/>
            <a:ext cx="1464900" cy="4539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    </a:t>
            </a:r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6" name="Google Shape;136;p16"/>
          <p:cNvCxnSpPr>
            <a:stCxn id="135" idx="0"/>
            <a:endCxn id="134" idx="2"/>
          </p:cNvCxnSpPr>
          <p:nvPr/>
        </p:nvCxnSpPr>
        <p:spPr>
          <a:xfrm flipH="1" rot="10800000">
            <a:off x="1044525" y="2263775"/>
            <a:ext cx="5100" cy="277200"/>
          </a:xfrm>
          <a:prstGeom prst="straightConnector1">
            <a:avLst/>
          </a:prstGeom>
          <a:noFill/>
          <a:ln cap="flat" cmpd="sng" w="3810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7" name="Google Shape;137;p16"/>
          <p:cNvCxnSpPr>
            <a:stCxn id="134" idx="0"/>
            <a:endCxn id="130" idx="2"/>
          </p:cNvCxnSpPr>
          <p:nvPr/>
        </p:nvCxnSpPr>
        <p:spPr>
          <a:xfrm flipH="1" rot="10800000">
            <a:off x="1049700" y="1551450"/>
            <a:ext cx="900" cy="258300"/>
          </a:xfrm>
          <a:prstGeom prst="straightConnector1">
            <a:avLst/>
          </a:prstGeom>
          <a:noFill/>
          <a:ln cap="flat" cmpd="sng" w="3810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8" name="Google Shape;138;p16"/>
          <p:cNvSpPr txBox="1"/>
          <p:nvPr>
            <p:ph idx="4294967295" type="ctrTitle"/>
          </p:nvPr>
        </p:nvSpPr>
        <p:spPr>
          <a:xfrm>
            <a:off x="115325" y="227525"/>
            <a:ext cx="8721000" cy="90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FA8DC"/>
                </a:solidFill>
              </a:rPr>
              <a:t>NELLO STABILIMENTO SIDERURGICO A</a:t>
            </a:r>
            <a:r>
              <a:rPr lang="en" sz="2400">
                <a:solidFill>
                  <a:srgbClr val="6FA8DC"/>
                </a:solidFill>
              </a:rPr>
              <a:t> </a:t>
            </a:r>
            <a:r>
              <a:rPr lang="en" sz="2400">
                <a:solidFill>
                  <a:srgbClr val="3D85C6"/>
                </a:solidFill>
                <a:highlight>
                  <a:srgbClr val="FFF2CC"/>
                </a:highlight>
              </a:rPr>
              <a:t>CICLO INTEGRALE</a:t>
            </a:r>
            <a:endParaRPr sz="2400">
              <a:solidFill>
                <a:srgbClr val="3D85C6"/>
              </a:solidFill>
              <a:highlight>
                <a:srgbClr val="FFF2CC"/>
              </a:highlight>
            </a:endParaRPr>
          </a:p>
        </p:txBody>
      </p:sp>
      <p:sp>
        <p:nvSpPr>
          <p:cNvPr id="139" name="Google Shape;139;p16"/>
          <p:cNvSpPr/>
          <p:nvPr/>
        </p:nvSpPr>
        <p:spPr>
          <a:xfrm>
            <a:off x="312075" y="3156425"/>
            <a:ext cx="1464900" cy="4539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    </a:t>
            </a:r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40;p16"/>
          <p:cNvSpPr/>
          <p:nvPr/>
        </p:nvSpPr>
        <p:spPr>
          <a:xfrm>
            <a:off x="312075" y="3726100"/>
            <a:ext cx="1464900" cy="4539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    </a:t>
            </a:r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30;p16"/>
          <p:cNvSpPr/>
          <p:nvPr/>
        </p:nvSpPr>
        <p:spPr>
          <a:xfrm>
            <a:off x="361950" y="945075"/>
            <a:ext cx="1377300" cy="6063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LE MATERIE PRIME      </a:t>
            </a:r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1" name="Google Shape;141;p16"/>
          <p:cNvCxnSpPr>
            <a:stCxn id="131" idx="0"/>
            <a:endCxn id="127" idx="2"/>
          </p:cNvCxnSpPr>
          <p:nvPr/>
        </p:nvCxnSpPr>
        <p:spPr>
          <a:xfrm flipH="1" rot="10800000">
            <a:off x="4505000" y="1472850"/>
            <a:ext cx="1500" cy="336900"/>
          </a:xfrm>
          <a:prstGeom prst="straightConnector1">
            <a:avLst/>
          </a:prstGeom>
          <a:noFill/>
          <a:ln cap="flat" cmpd="sng" w="3810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2" name="Google Shape;142;p16"/>
          <p:cNvSpPr/>
          <p:nvPr/>
        </p:nvSpPr>
        <p:spPr>
          <a:xfrm>
            <a:off x="4917650" y="2593000"/>
            <a:ext cx="1723200" cy="453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4343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    </a:t>
            </a:r>
            <a:endParaRPr b="1" sz="1600">
              <a:solidFill>
                <a:srgbClr val="4343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3" name="Google Shape;143;p16"/>
          <p:cNvCxnSpPr>
            <a:stCxn id="142" idx="0"/>
            <a:endCxn id="131" idx="2"/>
          </p:cNvCxnSpPr>
          <p:nvPr/>
        </p:nvCxnSpPr>
        <p:spPr>
          <a:xfrm rot="10800000">
            <a:off x="4505150" y="2146600"/>
            <a:ext cx="1274100" cy="446400"/>
          </a:xfrm>
          <a:prstGeom prst="straightConnector1">
            <a:avLst/>
          </a:prstGeom>
          <a:noFill/>
          <a:ln cap="flat" cmpd="sng" w="3810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4" name="Google Shape;144;p16"/>
          <p:cNvSpPr/>
          <p:nvPr/>
        </p:nvSpPr>
        <p:spPr>
          <a:xfrm>
            <a:off x="2565075" y="3649900"/>
            <a:ext cx="1377300" cy="606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CHE SI 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SUDDIVIDE IN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5" name="Google Shape;145;p16"/>
          <p:cNvCxnSpPr>
            <a:stCxn id="144" idx="0"/>
            <a:endCxn id="132" idx="2"/>
          </p:cNvCxnSpPr>
          <p:nvPr/>
        </p:nvCxnSpPr>
        <p:spPr>
          <a:xfrm rot="10800000">
            <a:off x="3251325" y="3046900"/>
            <a:ext cx="2400" cy="603000"/>
          </a:xfrm>
          <a:prstGeom prst="straightConnector1">
            <a:avLst/>
          </a:prstGeom>
          <a:noFill/>
          <a:ln cap="flat" cmpd="sng" w="3810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6" name="Google Shape;146;p16"/>
          <p:cNvSpPr/>
          <p:nvPr/>
        </p:nvSpPr>
        <p:spPr>
          <a:xfrm>
            <a:off x="4455900" y="4167000"/>
            <a:ext cx="2184900" cy="4539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    </a:t>
            </a:r>
            <a:endParaRPr b="1"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7" name="Google Shape;147;p16"/>
          <p:cNvCxnSpPr>
            <a:stCxn id="146" idx="1"/>
            <a:endCxn id="144" idx="3"/>
          </p:cNvCxnSpPr>
          <p:nvPr/>
        </p:nvCxnSpPr>
        <p:spPr>
          <a:xfrm rot="10800000">
            <a:off x="3942300" y="3952950"/>
            <a:ext cx="513600" cy="441000"/>
          </a:xfrm>
          <a:prstGeom prst="straightConnector1">
            <a:avLst/>
          </a:prstGeom>
          <a:noFill/>
          <a:ln cap="flat" cmpd="sng" w="3810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8" name="Google Shape;148;p16"/>
          <p:cNvSpPr/>
          <p:nvPr/>
        </p:nvSpPr>
        <p:spPr>
          <a:xfrm>
            <a:off x="4455900" y="3380000"/>
            <a:ext cx="2184900" cy="4539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    </a:t>
            </a:r>
            <a:endParaRPr b="1"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9" name="Google Shape;149;p16"/>
          <p:cNvCxnSpPr>
            <a:stCxn id="148" idx="1"/>
            <a:endCxn id="144" idx="3"/>
          </p:cNvCxnSpPr>
          <p:nvPr/>
        </p:nvCxnSpPr>
        <p:spPr>
          <a:xfrm flipH="1">
            <a:off x="3942300" y="3606950"/>
            <a:ext cx="513600" cy="346200"/>
          </a:xfrm>
          <a:prstGeom prst="straightConnector1">
            <a:avLst/>
          </a:prstGeom>
          <a:noFill/>
          <a:ln cap="flat" cmpd="sng" w="3810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0" name="Google Shape;150;p16"/>
          <p:cNvSpPr/>
          <p:nvPr/>
        </p:nvSpPr>
        <p:spPr>
          <a:xfrm>
            <a:off x="6938725" y="3236450"/>
            <a:ext cx="1897500" cy="741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Che verrà trasformata in </a:t>
            </a:r>
            <a:r>
              <a:rPr b="1" lang="en" sz="1800">
                <a:solidFill>
                  <a:srgbClr val="3D85C6"/>
                </a:solidFill>
                <a:latin typeface="Roboto"/>
                <a:ea typeface="Roboto"/>
                <a:cs typeface="Roboto"/>
                <a:sym typeface="Roboto"/>
              </a:rPr>
              <a:t>ACCIAIO</a:t>
            </a:r>
            <a:endParaRPr b="1" sz="1800">
              <a:solidFill>
                <a:srgbClr val="3D85C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1" name="Google Shape;151;p16"/>
          <p:cNvCxnSpPr>
            <a:stCxn id="150" idx="1"/>
            <a:endCxn id="148" idx="3"/>
          </p:cNvCxnSpPr>
          <p:nvPr/>
        </p:nvCxnSpPr>
        <p:spPr>
          <a:xfrm rot="10800000">
            <a:off x="6640825" y="3606950"/>
            <a:ext cx="297900" cy="0"/>
          </a:xfrm>
          <a:prstGeom prst="straightConnector1">
            <a:avLst/>
          </a:prstGeom>
          <a:noFill/>
          <a:ln cap="flat" cmpd="sng" w="3810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2" name="Google Shape;152;p16"/>
          <p:cNvSpPr/>
          <p:nvPr/>
        </p:nvSpPr>
        <p:spPr>
          <a:xfrm>
            <a:off x="6938725" y="4023450"/>
            <a:ext cx="1956300" cy="741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Usata per produrre oggetti in </a:t>
            </a:r>
            <a:r>
              <a:rPr b="1" lang="en" sz="1800">
                <a:solidFill>
                  <a:srgbClr val="3D85C6"/>
                </a:solidFill>
                <a:latin typeface="Roboto"/>
                <a:ea typeface="Roboto"/>
                <a:cs typeface="Roboto"/>
                <a:sym typeface="Roboto"/>
              </a:rPr>
              <a:t>GHISA</a:t>
            </a:r>
            <a:endParaRPr b="1" sz="1800">
              <a:solidFill>
                <a:srgbClr val="3D85C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3" name="Google Shape;153;p16"/>
          <p:cNvCxnSpPr>
            <a:stCxn id="152" idx="1"/>
            <a:endCxn id="146" idx="3"/>
          </p:cNvCxnSpPr>
          <p:nvPr/>
        </p:nvCxnSpPr>
        <p:spPr>
          <a:xfrm rot="10800000">
            <a:off x="6640825" y="4393950"/>
            <a:ext cx="297900" cy="0"/>
          </a:xfrm>
          <a:prstGeom prst="straightConnector1">
            <a:avLst/>
          </a:prstGeom>
          <a:noFill/>
          <a:ln cap="flat" cmpd="sng" w="3810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4" name="Google Shape;15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3288" y="843463"/>
            <a:ext cx="809525" cy="80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6"/>
          <p:cNvSpPr/>
          <p:nvPr/>
        </p:nvSpPr>
        <p:spPr>
          <a:xfrm>
            <a:off x="6938725" y="2593000"/>
            <a:ext cx="1527600" cy="453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Sono materiali di scarto</a:t>
            </a:r>
            <a:endParaRPr b="1" sz="1800">
              <a:solidFill>
                <a:srgbClr val="3D85C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6" name="Google Shape;156;p16"/>
          <p:cNvCxnSpPr>
            <a:stCxn id="155" idx="1"/>
            <a:endCxn id="142" idx="3"/>
          </p:cNvCxnSpPr>
          <p:nvPr/>
        </p:nvCxnSpPr>
        <p:spPr>
          <a:xfrm rot="10800000">
            <a:off x="6640825" y="2819950"/>
            <a:ext cx="297900" cy="0"/>
          </a:xfrm>
          <a:prstGeom prst="straightConnector1">
            <a:avLst/>
          </a:prstGeom>
          <a:noFill/>
          <a:ln cap="flat" cmpd="sng" w="3810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" name="Google Shape;161;p17"/>
          <p:cNvGraphicFramePr/>
          <p:nvPr/>
        </p:nvGraphicFramePr>
        <p:xfrm>
          <a:off x="767800" y="888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{66EBD57C-0156-4406-99C6-05A248F6A3A2}</a:tableStyleId>
              </a:tblPr>
              <a:tblGrid>
                <a:gridCol w="3735800"/>
                <a:gridCol w="2203575"/>
                <a:gridCol w="1912950"/>
              </a:tblGrid>
              <a:tr h="511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chemeClr val="accent1"/>
                          </a:solidFill>
                        </a:rPr>
                        <a:t>GHISA</a:t>
                      </a:r>
                      <a:endParaRPr b="1" sz="2200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chemeClr val="accent1"/>
                          </a:solidFill>
                        </a:rPr>
                        <a:t>ACCIAIO</a:t>
                      </a:r>
                      <a:endParaRPr b="1" sz="2200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0B5394"/>
                          </a:solidFill>
                        </a:rPr>
                        <a:t>% Carbonio</a:t>
                      </a:r>
                      <a:endParaRPr b="1" sz="1800">
                        <a:solidFill>
                          <a:srgbClr val="0B5394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0B5394"/>
                          </a:solidFill>
                        </a:rPr>
                        <a:t>Resistenza a compressione</a:t>
                      </a:r>
                      <a:endParaRPr b="1" sz="1800">
                        <a:solidFill>
                          <a:srgbClr val="0B5394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rgbClr val="0B5394"/>
                          </a:solidFill>
                        </a:rPr>
                        <a:t>Resistenza a trazione</a:t>
                      </a:r>
                      <a:endParaRPr b="1" sz="1800">
                        <a:solidFill>
                          <a:srgbClr val="0B5394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rgbClr val="0B5394"/>
                          </a:solidFill>
                        </a:rPr>
                        <a:t>Resistenza a flessione</a:t>
                      </a:r>
                      <a:endParaRPr b="1" sz="1800">
                        <a:solidFill>
                          <a:srgbClr val="0B5394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0B5394"/>
                          </a:solidFill>
                        </a:rPr>
                        <a:t>Durezza</a:t>
                      </a:r>
                      <a:endParaRPr b="1" sz="1800">
                        <a:solidFill>
                          <a:srgbClr val="0B5394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rgbClr val="0B5394"/>
                          </a:solidFill>
                        </a:rPr>
                        <a:t>Resistenza a corrosione</a:t>
                      </a:r>
                      <a:endParaRPr b="1" sz="1800">
                        <a:solidFill>
                          <a:srgbClr val="0B5394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0B5394"/>
                          </a:solidFill>
                        </a:rPr>
                        <a:t>Fusibilità</a:t>
                      </a:r>
                      <a:endParaRPr b="1" sz="1800">
                        <a:solidFill>
                          <a:srgbClr val="0B5394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2" name="Google Shape;162;p17"/>
          <p:cNvSpPr txBox="1"/>
          <p:nvPr>
            <p:ph idx="4294967295" type="ctrTitle"/>
          </p:nvPr>
        </p:nvSpPr>
        <p:spPr>
          <a:xfrm>
            <a:off x="362425" y="227525"/>
            <a:ext cx="8473800" cy="6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3D85C6"/>
                </a:solidFill>
                <a:highlight>
                  <a:srgbClr val="FFF2CC"/>
                </a:highlight>
              </a:rPr>
              <a:t>GHISA  vs  ACCIAIO</a:t>
            </a:r>
            <a:endParaRPr sz="2700">
              <a:solidFill>
                <a:srgbClr val="3D85C6"/>
              </a:solidFill>
              <a:highlight>
                <a:srgbClr val="FFF2CC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em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